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sldIdLst>
    <p:sldId id="256" r:id="rId2"/>
    <p:sldId id="270"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1A26ED-B0AA-484E-9EEF-A69F2AE0BB2B}" type="datetimeFigureOut">
              <a:rPr lang="en-IN" smtClean="0"/>
              <a:t>25-07-2020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8235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26ED-B0AA-484E-9EEF-A69F2AE0BB2B}" type="datetimeFigureOut">
              <a:rPr lang="en-IN" smtClean="0"/>
              <a:t>25-07-2020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349007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26ED-B0AA-484E-9EEF-A69F2AE0BB2B}" type="datetimeFigureOut">
              <a:rPr lang="en-IN" smtClean="0"/>
              <a:t>25-07-2020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218810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26ED-B0AA-484E-9EEF-A69F2AE0BB2B}" type="datetimeFigureOut">
              <a:rPr lang="en-IN" smtClean="0"/>
              <a:t>25-07-2020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B7B354-27F6-4CDA-BB4B-3EE87E1CE7D6}"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665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26ED-B0AA-484E-9EEF-A69F2AE0BB2B}" type="datetimeFigureOut">
              <a:rPr lang="en-IN" smtClean="0"/>
              <a:t>25-07-2020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89431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1A26ED-B0AA-484E-9EEF-A69F2AE0BB2B}" type="datetimeFigureOut">
              <a:rPr lang="en-IN" smtClean="0"/>
              <a:t>25-07-2020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85474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1A26ED-B0AA-484E-9EEF-A69F2AE0BB2B}" type="datetimeFigureOut">
              <a:rPr lang="en-IN" smtClean="0"/>
              <a:t>25-07-2020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2563341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26ED-B0AA-484E-9EEF-A69F2AE0BB2B}" type="datetimeFigureOut">
              <a:rPr lang="en-IN" smtClean="0"/>
              <a:t>25-07-2020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1806278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26ED-B0AA-484E-9EEF-A69F2AE0BB2B}" type="datetimeFigureOut">
              <a:rPr lang="en-IN" smtClean="0"/>
              <a:t>25-07-2020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241502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26ED-B0AA-484E-9EEF-A69F2AE0BB2B}" type="datetimeFigureOut">
              <a:rPr lang="en-IN" smtClean="0"/>
              <a:t>25-07-2020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75474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A26ED-B0AA-484E-9EEF-A69F2AE0BB2B}" type="datetimeFigureOut">
              <a:rPr lang="en-IN" smtClean="0"/>
              <a:t>25-07-2020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30868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1A26ED-B0AA-484E-9EEF-A69F2AE0BB2B}" type="datetimeFigureOut">
              <a:rPr lang="en-IN" smtClean="0"/>
              <a:t>25-07-2020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7006707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1A26ED-B0AA-484E-9EEF-A69F2AE0BB2B}" type="datetimeFigureOut">
              <a:rPr lang="en-IN" smtClean="0"/>
              <a:t>25-07-2020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6280977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1A26ED-B0AA-484E-9EEF-A69F2AE0BB2B}" type="datetimeFigureOut">
              <a:rPr lang="en-IN" smtClean="0"/>
              <a:t>25-07-2020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202863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A26ED-B0AA-484E-9EEF-A69F2AE0BB2B}" type="datetimeFigureOut">
              <a:rPr lang="en-IN" smtClean="0"/>
              <a:t>25-07-2020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157568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26ED-B0AA-484E-9EEF-A69F2AE0BB2B}" type="datetimeFigureOut">
              <a:rPr lang="en-IN" smtClean="0"/>
              <a:t>25-07-2020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4173261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26ED-B0AA-484E-9EEF-A69F2AE0BB2B}" type="datetimeFigureOut">
              <a:rPr lang="en-IN" smtClean="0"/>
              <a:t>25-07-2020</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B7B354-27F6-4CDA-BB4B-3EE87E1CE7D6}" type="slidenum">
              <a:rPr lang="en-IN" smtClean="0"/>
              <a:t>‹#›</a:t>
            </a:fld>
            <a:endParaRPr lang="en-IN"/>
          </a:p>
        </p:txBody>
      </p:sp>
    </p:spTree>
    <p:extLst>
      <p:ext uri="{BB962C8B-B14F-4D97-AF65-F5344CB8AC3E}">
        <p14:creationId xmlns:p14="http://schemas.microsoft.com/office/powerpoint/2010/main" val="199145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1A26ED-B0AA-484E-9EEF-A69F2AE0BB2B}" type="datetimeFigureOut">
              <a:rPr lang="en-IN" smtClean="0"/>
              <a:t>25-07-2020</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5B7B354-27F6-4CDA-BB4B-3EE87E1CE7D6}" type="slidenum">
              <a:rPr lang="en-IN" smtClean="0"/>
              <a:t>‹#›</a:t>
            </a:fld>
            <a:endParaRPr lang="en-IN"/>
          </a:p>
        </p:txBody>
      </p:sp>
    </p:spTree>
    <p:extLst>
      <p:ext uri="{BB962C8B-B14F-4D97-AF65-F5344CB8AC3E}">
        <p14:creationId xmlns:p14="http://schemas.microsoft.com/office/powerpoint/2010/main" val="745491643"/>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41A2-D9E9-4233-8B12-CDF5C4DA5B0F}"/>
              </a:ext>
            </a:extLst>
          </p:cNvPr>
          <p:cNvSpPr>
            <a:spLocks noGrp="1"/>
          </p:cNvSpPr>
          <p:nvPr>
            <p:ph type="ctrTitle"/>
          </p:nvPr>
        </p:nvSpPr>
        <p:spPr>
          <a:xfrm>
            <a:off x="309489" y="179828"/>
            <a:ext cx="11573022" cy="2387600"/>
          </a:xfrm>
        </p:spPr>
        <p:txBody>
          <a:bodyPr/>
          <a:lstStyle/>
          <a:p>
            <a:r>
              <a:rPr lang="en-IN" dirty="0">
                <a:latin typeface="Arial" panose="020B0604020202020204" pitchFamily="34" charset="0"/>
                <a:cs typeface="Arial" panose="020B0604020202020204" pitchFamily="34" charset="0"/>
              </a:rPr>
              <a:t>Computational Chemistry</a:t>
            </a:r>
            <a:br>
              <a:rPr lang="en-IN" dirty="0">
                <a:latin typeface="Arial" panose="020B0604020202020204" pitchFamily="34" charset="0"/>
                <a:cs typeface="Arial" panose="020B0604020202020204" pitchFamily="34" charset="0"/>
              </a:rPr>
            </a:br>
            <a:r>
              <a:rPr lang="en-IN" sz="2400" dirty="0">
                <a:latin typeface="Arial" panose="020B0604020202020204" pitchFamily="34" charset="0"/>
                <a:cs typeface="Arial" panose="020B0604020202020204" pitchFamily="34" charset="0"/>
              </a:rPr>
              <a:t>Semester ii m.sc chemistry</a:t>
            </a:r>
            <a:br>
              <a:rPr lang="en-IN" sz="2400" dirty="0">
                <a:latin typeface="Arial" panose="020B0604020202020204" pitchFamily="34" charset="0"/>
                <a:cs typeface="Arial" panose="020B0604020202020204" pitchFamily="34" charset="0"/>
              </a:rPr>
            </a:br>
            <a:r>
              <a:rPr lang="en-IN" sz="2400" dirty="0" err="1">
                <a:latin typeface="Arial" panose="020B0604020202020204" pitchFamily="34" charset="0"/>
                <a:cs typeface="Arial" panose="020B0604020202020204" pitchFamily="34" charset="0"/>
              </a:rPr>
              <a:t>M.g</a:t>
            </a:r>
            <a:r>
              <a:rPr lang="en-IN" sz="2400" dirty="0">
                <a:latin typeface="Arial" panose="020B0604020202020204" pitchFamily="34" charset="0"/>
                <a:cs typeface="Arial" panose="020B0604020202020204" pitchFamily="34" charset="0"/>
              </a:rPr>
              <a:t> university Kottayam</a:t>
            </a:r>
            <a:endParaRPr lang="en-IN"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7073FE1-2674-43A4-86F9-76388F34C1C4}"/>
              </a:ext>
            </a:extLst>
          </p:cNvPr>
          <p:cNvSpPr>
            <a:spLocks noGrp="1"/>
          </p:cNvSpPr>
          <p:nvPr>
            <p:ph type="subTitle" idx="1"/>
          </p:nvPr>
        </p:nvSpPr>
        <p:spPr>
          <a:xfrm>
            <a:off x="1595269" y="3602037"/>
            <a:ext cx="9001462" cy="2587747"/>
          </a:xfrm>
        </p:spPr>
        <p:txBody>
          <a:bodyPr>
            <a:normAutofit/>
          </a:bodyPr>
          <a:lstStyle/>
          <a:p>
            <a:pPr algn="l"/>
            <a:r>
              <a:rPr lang="en-IN" dirty="0"/>
              <a:t>Aby Jimson</a:t>
            </a:r>
          </a:p>
          <a:p>
            <a:pPr algn="l"/>
            <a:r>
              <a:rPr lang="en-IN" dirty="0"/>
              <a:t>Dept of Chemistry</a:t>
            </a:r>
          </a:p>
          <a:p>
            <a:pPr algn="l"/>
            <a:r>
              <a:rPr lang="en-IN" dirty="0"/>
              <a:t>St. Stephen’s College</a:t>
            </a:r>
          </a:p>
          <a:p>
            <a:pPr algn="l"/>
            <a:r>
              <a:rPr lang="en-IN" dirty="0" err="1"/>
              <a:t>Uzhavoor</a:t>
            </a:r>
            <a:r>
              <a:rPr lang="en-IN" dirty="0"/>
              <a:t>, </a:t>
            </a:r>
            <a:r>
              <a:rPr lang="en-IN" dirty="0" err="1"/>
              <a:t>Kottaym</a:t>
            </a:r>
            <a:endParaRPr lang="en-IN" dirty="0"/>
          </a:p>
        </p:txBody>
      </p:sp>
    </p:spTree>
    <p:extLst>
      <p:ext uri="{BB962C8B-B14F-4D97-AF65-F5344CB8AC3E}">
        <p14:creationId xmlns:p14="http://schemas.microsoft.com/office/powerpoint/2010/main" val="30500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668A-665F-4889-A399-7D0F3755A095}"/>
              </a:ext>
            </a:extLst>
          </p:cNvPr>
          <p:cNvSpPr>
            <a:spLocks noGrp="1"/>
          </p:cNvSpPr>
          <p:nvPr>
            <p:ph type="title"/>
          </p:nvPr>
        </p:nvSpPr>
        <p:spPr/>
        <p:txBody>
          <a:bodyPr/>
          <a:lstStyle/>
          <a:p>
            <a:r>
              <a:rPr lang="en-IN" dirty="0"/>
              <a:t>HOF  Molecule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BC1D5C-7DA1-4CE3-8B33-495CD5052634}"/>
                  </a:ext>
                </a:extLst>
              </p:cNvPr>
              <p:cNvSpPr>
                <a:spLocks noGrp="1"/>
              </p:cNvSpPr>
              <p:nvPr>
                <p:ph idx="1"/>
              </p:nvPr>
            </p:nvSpPr>
            <p:spPr/>
            <p:txBody>
              <a:bodyPr/>
              <a:lstStyle/>
              <a:p>
                <a:r>
                  <a:rPr lang="en-IN" dirty="0"/>
                  <a:t>Three geometric parameters, O-H &amp; O-F bond length and H-O-F bond angle</a:t>
                </a:r>
              </a:p>
              <a:p>
                <a:r>
                  <a:rPr lang="en-IN" dirty="0"/>
                  <a:t>So we need 4 axes to represent (E, </a:t>
                </a:r>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𝑟</m:t>
                        </m:r>
                      </m:e>
                      <m:sub>
                        <m:r>
                          <a:rPr lang="en-IN" b="0" i="1" smtClean="0">
                            <a:latin typeface="Cambria Math" panose="02040503050406030204" pitchFamily="18" charset="0"/>
                          </a:rPr>
                          <m:t>1</m:t>
                        </m:r>
                      </m:sub>
                    </m:sSub>
                  </m:oMath>
                </a14:m>
                <a:r>
                  <a:rPr lang="en-IN" dirty="0"/>
                  <a:t>, </a:t>
                </a:r>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𝑟</m:t>
                        </m:r>
                      </m:e>
                      <m:sub>
                        <m:r>
                          <a:rPr lang="en-IN" b="0" i="1" smtClean="0">
                            <a:latin typeface="Cambria Math" panose="02040503050406030204" pitchFamily="18" charset="0"/>
                          </a:rPr>
                          <m:t>2</m:t>
                        </m:r>
                      </m:sub>
                    </m:sSub>
                  </m:oMath>
                </a14:m>
                <a:r>
                  <a:rPr lang="en-IN" dirty="0"/>
                  <a:t>, Ø)</a:t>
                </a:r>
              </a:p>
              <a:p>
                <a:r>
                  <a:rPr lang="en-IN" dirty="0"/>
                  <a:t>HOF PES is a 3 D surface in 4 D space or it is a </a:t>
                </a:r>
                <a:r>
                  <a:rPr lang="en-IN" b="1" i="1" dirty="0"/>
                  <a:t>Hyper Surface</a:t>
                </a:r>
              </a:p>
              <a:p>
                <a:r>
                  <a:rPr lang="en-IN" dirty="0"/>
                  <a:t>We define equation </a:t>
                </a:r>
                <a14:m>
                  <m:oMath xmlns:m="http://schemas.openxmlformats.org/officeDocument/2006/math">
                    <m:r>
                      <a:rPr lang="en-IN" b="0" i="1" smtClean="0">
                        <a:latin typeface="Cambria Math" panose="02040503050406030204" pitchFamily="18" charset="0"/>
                      </a:rPr>
                      <m:t>𝐸</m:t>
                    </m:r>
                    <m:r>
                      <a:rPr lang="en-IN" b="0" i="1" smtClean="0">
                        <a:latin typeface="Cambria Math" panose="02040503050406030204" pitchFamily="18" charset="0"/>
                      </a:rPr>
                      <m:t>=</m:t>
                    </m:r>
                    <m:r>
                      <a:rPr lang="en-IN" b="0" i="1" smtClean="0">
                        <a:latin typeface="Cambria Math" panose="02040503050406030204" pitchFamily="18" charset="0"/>
                      </a:rPr>
                      <m:t>𝑓</m:t>
                    </m:r>
                    <m:d>
                      <m:dPr>
                        <m:begChr m:val="["/>
                        <m:endChr m:val="]"/>
                        <m:ctrlPr>
                          <a:rPr lang="en-IN" b="0" i="1" smtClean="0">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𝑟</m:t>
                            </m:r>
                          </m:e>
                          <m:sub>
                            <m:r>
                              <a:rPr lang="en-IN" i="1">
                                <a:latin typeface="Cambria Math" panose="02040503050406030204" pitchFamily="18" charset="0"/>
                              </a:rPr>
                              <m:t>1</m:t>
                            </m:r>
                          </m:sub>
                        </m:sSub>
                        <m:r>
                          <m:rPr>
                            <m:nor/>
                          </m:rPr>
                          <a:rPr lang="en-IN" b="0" i="0" smtClean="0"/>
                          <m:t> </m:t>
                        </m:r>
                        <m:sSub>
                          <m:sSubPr>
                            <m:ctrlPr>
                              <a:rPr lang="en-IN" i="1">
                                <a:latin typeface="Cambria Math" panose="02040503050406030204" pitchFamily="18" charset="0"/>
                              </a:rPr>
                            </m:ctrlPr>
                          </m:sSubPr>
                          <m:e>
                            <m:r>
                              <a:rPr lang="en-IN" i="1">
                                <a:latin typeface="Cambria Math" panose="02040503050406030204" pitchFamily="18" charset="0"/>
                              </a:rPr>
                              <m:t>𝑟</m:t>
                            </m:r>
                          </m:e>
                          <m:sub>
                            <m:r>
                              <a:rPr lang="en-IN" i="1">
                                <a:latin typeface="Cambria Math" panose="02040503050406030204" pitchFamily="18" charset="0"/>
                              </a:rPr>
                              <m:t>2</m:t>
                            </m:r>
                          </m:sub>
                        </m:sSub>
                        <m:r>
                          <m:rPr>
                            <m:nor/>
                          </m:rPr>
                          <a:rPr lang="en-IN" dirty="0"/>
                          <m:t> Ø</m:t>
                        </m:r>
                      </m:e>
                    </m:d>
                  </m:oMath>
                </a14:m>
                <a:r>
                  <a:rPr lang="en-IN" dirty="0"/>
                  <a:t> as the PES for HOF</a:t>
                </a:r>
              </a:p>
              <a:p>
                <a:r>
                  <a:rPr lang="en-IN" dirty="0"/>
                  <a:t>Note that here f is a function that describes how E varies with theses parameters and thus treat hyper structure mathematically</a:t>
                </a:r>
              </a:p>
            </p:txBody>
          </p:sp>
        </mc:Choice>
        <mc:Fallback xmlns="">
          <p:sp>
            <p:nvSpPr>
              <p:cNvPr id="3" name="Content Placeholder 2">
                <a:extLst>
                  <a:ext uri="{FF2B5EF4-FFF2-40B4-BE49-F238E27FC236}">
                    <a16:creationId xmlns:a16="http://schemas.microsoft.com/office/drawing/2014/main" id="{F5BC1D5C-7DA1-4CE3-8B33-495CD5052634}"/>
                  </a:ext>
                </a:extLst>
              </p:cNvPr>
              <p:cNvSpPr>
                <a:spLocks noGrp="1" noRot="1" noChangeAspect="1" noMove="1" noResize="1" noEditPoints="1" noAdjustHandles="1" noChangeArrowheads="1" noChangeShapeType="1" noTextEdit="1"/>
              </p:cNvSpPr>
              <p:nvPr>
                <p:ph idx="1"/>
              </p:nvPr>
            </p:nvSpPr>
            <p:spPr>
              <a:blipFill>
                <a:blip r:embed="rId2"/>
                <a:stretch>
                  <a:fillRect l="-648" t="-330"/>
                </a:stretch>
              </a:blipFill>
            </p:spPr>
            <p:txBody>
              <a:bodyPr/>
              <a:lstStyle/>
              <a:p>
                <a:r>
                  <a:rPr lang="en-IN">
                    <a:noFill/>
                  </a:rPr>
                  <a:t> </a:t>
                </a:r>
              </a:p>
            </p:txBody>
          </p:sp>
        </mc:Fallback>
      </mc:AlternateContent>
    </p:spTree>
    <p:extLst>
      <p:ext uri="{BB962C8B-B14F-4D97-AF65-F5344CB8AC3E}">
        <p14:creationId xmlns:p14="http://schemas.microsoft.com/office/powerpoint/2010/main" val="10186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18D1-AE61-4F03-B728-5BDFD2116001}"/>
              </a:ext>
            </a:extLst>
          </p:cNvPr>
          <p:cNvSpPr>
            <a:spLocks noGrp="1"/>
          </p:cNvSpPr>
          <p:nvPr>
            <p:ph type="title"/>
          </p:nvPr>
        </p:nvSpPr>
        <p:spPr/>
        <p:txBody>
          <a:bodyPr/>
          <a:lstStyle/>
          <a:p>
            <a:r>
              <a:rPr lang="en-IN" dirty="0"/>
              <a:t>Stationary points</a:t>
            </a:r>
          </a:p>
        </p:txBody>
      </p:sp>
      <p:sp>
        <p:nvSpPr>
          <p:cNvPr id="3" name="Content Placeholder 2">
            <a:extLst>
              <a:ext uri="{FF2B5EF4-FFF2-40B4-BE49-F238E27FC236}">
                <a16:creationId xmlns:a16="http://schemas.microsoft.com/office/drawing/2014/main" id="{F98EECB9-5108-42F1-BCD3-3AAF84FE5177}"/>
              </a:ext>
            </a:extLst>
          </p:cNvPr>
          <p:cNvSpPr>
            <a:spLocks noGrp="1"/>
          </p:cNvSpPr>
          <p:nvPr>
            <p:ph idx="1"/>
          </p:nvPr>
        </p:nvSpPr>
        <p:spPr/>
        <p:txBody>
          <a:bodyPr/>
          <a:lstStyle/>
          <a:p>
            <a:r>
              <a:rPr lang="en-IN" dirty="0">
                <a:effectLst/>
              </a:rPr>
              <a:t>A stationary point on a PES is a point at which the surface is flat, parallel to the horizontal line corresponding to one geometric parameter or to the plane corresponding to two parameters or to a hyperplane corresponding to more parameters. </a:t>
            </a:r>
          </a:p>
          <a:p>
            <a:r>
              <a:rPr lang="en-IN" dirty="0">
                <a:effectLst/>
              </a:rPr>
              <a:t>A ball placed on a stationary point will remain balanced. At any other point on PES the ball will roll down to lower potential. Stationary points help us to visualise the relationship between potential energy and molecular geometry. </a:t>
            </a:r>
          </a:p>
          <a:p>
            <a:endParaRPr lang="en-IN" dirty="0"/>
          </a:p>
        </p:txBody>
      </p:sp>
    </p:spTree>
    <p:extLst>
      <p:ext uri="{BB962C8B-B14F-4D97-AF65-F5344CB8AC3E}">
        <p14:creationId xmlns:p14="http://schemas.microsoft.com/office/powerpoint/2010/main" val="12238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5009-1F93-4361-9AA9-BD3C0439BA54}"/>
              </a:ext>
            </a:extLst>
          </p:cNvPr>
          <p:cNvSpPr>
            <a:spLocks noGrp="1"/>
          </p:cNvSpPr>
          <p:nvPr>
            <p:ph type="title"/>
          </p:nvPr>
        </p:nvSpPr>
        <p:spPr/>
        <p:txBody>
          <a:bodyPr/>
          <a:lstStyle/>
          <a:p>
            <a:r>
              <a:rPr lang="en-IN" dirty="0"/>
              <a:t>Ozone- cyclic ozone</a:t>
            </a:r>
          </a:p>
        </p:txBody>
      </p:sp>
      <p:sp>
        <p:nvSpPr>
          <p:cNvPr id="8" name="Content Placeholder 7">
            <a:extLst>
              <a:ext uri="{FF2B5EF4-FFF2-40B4-BE49-F238E27FC236}">
                <a16:creationId xmlns:a16="http://schemas.microsoft.com/office/drawing/2014/main" id="{175B1D0B-AD0A-4B65-B541-02C6D5E0361D}"/>
              </a:ext>
            </a:extLst>
          </p:cNvPr>
          <p:cNvSpPr>
            <a:spLocks noGrp="1"/>
          </p:cNvSpPr>
          <p:nvPr>
            <p:ph idx="1"/>
          </p:nvPr>
        </p:nvSpPr>
        <p:spPr/>
        <p:txBody>
          <a:bodyPr/>
          <a:lstStyle/>
          <a:p>
            <a:pPr>
              <a:buFont typeface="Wingdings" panose="05000000000000000000" pitchFamily="2" charset="2"/>
              <a:buChar char="v"/>
            </a:pPr>
            <a:r>
              <a:rPr lang="en-IN" dirty="0"/>
              <a:t>Consider the hypothetical reaction Ozone forming cyclic ozone via a transition state</a:t>
            </a:r>
          </a:p>
          <a:p>
            <a:pPr>
              <a:buFont typeface="Wingdings" panose="05000000000000000000" pitchFamily="2" charset="2"/>
              <a:buChar char="v"/>
            </a:pPr>
            <a:r>
              <a:rPr lang="en-IN" dirty="0"/>
              <a:t>The PES here must be plotted with E against 2 geometric parameters, O-O bond length and O-O-O bond angle (considering both O-O bond lengths are the same)</a:t>
            </a:r>
          </a:p>
          <a:p>
            <a:endParaRPr lang="en-IN" dirty="0"/>
          </a:p>
        </p:txBody>
      </p:sp>
      <p:pic>
        <p:nvPicPr>
          <p:cNvPr id="9" name="Content Placeholder 4">
            <a:extLst>
              <a:ext uri="{FF2B5EF4-FFF2-40B4-BE49-F238E27FC236}">
                <a16:creationId xmlns:a16="http://schemas.microsoft.com/office/drawing/2014/main" id="{660C8526-01EC-42A3-B879-A1CE78AF4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3819612"/>
            <a:ext cx="11394830" cy="2204935"/>
          </a:xfrm>
          <a:prstGeom prst="rect">
            <a:avLst/>
          </a:prstGeom>
        </p:spPr>
      </p:pic>
    </p:spTree>
    <p:extLst>
      <p:ext uri="{BB962C8B-B14F-4D97-AF65-F5344CB8AC3E}">
        <p14:creationId xmlns:p14="http://schemas.microsoft.com/office/powerpoint/2010/main" val="204875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978B-8C88-4B2F-9EAA-CF8FCE19891B}"/>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50F37E41-F1E8-46B8-A574-087E768175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348" y="2119058"/>
            <a:ext cx="10156208" cy="3648584"/>
          </a:xfrm>
        </p:spPr>
      </p:pic>
    </p:spTree>
    <p:extLst>
      <p:ext uri="{BB962C8B-B14F-4D97-AF65-F5344CB8AC3E}">
        <p14:creationId xmlns:p14="http://schemas.microsoft.com/office/powerpoint/2010/main" val="178983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7814-D2EC-48A3-B076-59EDE63355A5}"/>
              </a:ext>
            </a:extLst>
          </p:cNvPr>
          <p:cNvSpPr>
            <a:spLocks noGrp="1"/>
          </p:cNvSpPr>
          <p:nvPr>
            <p:ph type="title"/>
          </p:nvPr>
        </p:nvSpPr>
        <p:spPr/>
        <p:txBody>
          <a:bodyPr/>
          <a:lstStyle/>
          <a:p>
            <a:r>
              <a:rPr lang="en-IN" dirty="0"/>
              <a:t>Exploring the graph</a:t>
            </a:r>
          </a:p>
        </p:txBody>
      </p:sp>
      <p:sp>
        <p:nvSpPr>
          <p:cNvPr id="3" name="Content Placeholder 2">
            <a:extLst>
              <a:ext uri="{FF2B5EF4-FFF2-40B4-BE49-F238E27FC236}">
                <a16:creationId xmlns:a16="http://schemas.microsoft.com/office/drawing/2014/main" id="{4958EB6D-16F1-49FF-8D6B-9B01D069FC4F}"/>
              </a:ext>
            </a:extLst>
          </p:cNvPr>
          <p:cNvSpPr>
            <a:spLocks noGrp="1"/>
          </p:cNvSpPr>
          <p:nvPr>
            <p:ph idx="1"/>
          </p:nvPr>
        </p:nvSpPr>
        <p:spPr/>
        <p:txBody>
          <a:bodyPr>
            <a:normAutofit lnSpcReduction="10000"/>
          </a:bodyPr>
          <a:lstStyle/>
          <a:p>
            <a:pPr>
              <a:buFont typeface="Wingdings" panose="05000000000000000000" pitchFamily="2" charset="2"/>
              <a:buChar char="v"/>
            </a:pPr>
            <a:r>
              <a:rPr lang="en-IN" b="1" dirty="0"/>
              <a:t>Stationary points - </a:t>
            </a:r>
            <a:r>
              <a:rPr lang="en-IN" dirty="0"/>
              <a:t>corresponds to actual molecules with finite life time like ozone, cyclic ozone etc are minima or energy minima each occupying the lowest energy point in its region of the PES and any small change in geometry increases the energy.</a:t>
            </a:r>
          </a:p>
          <a:p>
            <a:pPr>
              <a:buFont typeface="Wingdings" panose="05000000000000000000" pitchFamily="2" charset="2"/>
              <a:buChar char="v"/>
            </a:pPr>
            <a:r>
              <a:rPr lang="en-IN" dirty="0"/>
              <a:t>ozone is a </a:t>
            </a:r>
            <a:r>
              <a:rPr lang="en-IN" i="1" dirty="0"/>
              <a:t>“global minimum” </a:t>
            </a:r>
            <a:r>
              <a:rPr lang="en-IN" dirty="0"/>
              <a:t>Since it is the lowest point on the PES </a:t>
            </a:r>
          </a:p>
          <a:p>
            <a:pPr>
              <a:buFont typeface="Wingdings" panose="05000000000000000000" pitchFamily="2" charset="2"/>
              <a:buChar char="v"/>
            </a:pPr>
            <a:r>
              <a:rPr lang="en-IN" dirty="0"/>
              <a:t>Cyclic Ozone is a </a:t>
            </a:r>
            <a:r>
              <a:rPr lang="en-IN" i="1" dirty="0"/>
              <a:t>“relative minimum”</a:t>
            </a:r>
            <a:r>
              <a:rPr lang="en-IN" dirty="0"/>
              <a:t>, a minimum compared to only nearby points</a:t>
            </a:r>
          </a:p>
          <a:p>
            <a:pPr>
              <a:buFont typeface="Wingdings" panose="05000000000000000000" pitchFamily="2" charset="2"/>
              <a:buChar char="v"/>
            </a:pPr>
            <a:r>
              <a:rPr lang="en-IN" dirty="0"/>
              <a:t>The lowest energy pathway linking two minima is called “</a:t>
            </a:r>
            <a:r>
              <a:rPr lang="en-IN" i="1" dirty="0"/>
              <a:t>Intrinsic reaction coordinate”(IRC). </a:t>
            </a:r>
            <a:r>
              <a:rPr lang="en-IN" dirty="0"/>
              <a:t>It is the path followed by the molecule in going from one minimum to another. </a:t>
            </a:r>
          </a:p>
          <a:p>
            <a:pPr>
              <a:buFont typeface="Wingdings" panose="05000000000000000000" pitchFamily="2" charset="2"/>
              <a:buChar char="v"/>
            </a:pPr>
            <a:r>
              <a:rPr lang="en-IN" dirty="0"/>
              <a:t>Note that a molecule with excess energy may stray out of IRC.  </a:t>
            </a:r>
          </a:p>
        </p:txBody>
      </p:sp>
    </p:spTree>
    <p:extLst>
      <p:ext uri="{BB962C8B-B14F-4D97-AF65-F5344CB8AC3E}">
        <p14:creationId xmlns:p14="http://schemas.microsoft.com/office/powerpoint/2010/main" val="41980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DCA4-6526-4661-8C06-D18D006FB5A5}"/>
              </a:ext>
            </a:extLst>
          </p:cNvPr>
          <p:cNvSpPr>
            <a:spLocks noGrp="1"/>
          </p:cNvSpPr>
          <p:nvPr>
            <p:ph type="title"/>
          </p:nvPr>
        </p:nvSpPr>
        <p:spPr/>
        <p:txBody>
          <a:bodyPr/>
          <a:lstStyle/>
          <a:p>
            <a:r>
              <a:rPr lang="en-IN" dirty="0"/>
              <a:t>Saddle Point</a:t>
            </a:r>
          </a:p>
        </p:txBody>
      </p:sp>
      <p:sp>
        <p:nvSpPr>
          <p:cNvPr id="3" name="Content Placeholder 2">
            <a:extLst>
              <a:ext uri="{FF2B5EF4-FFF2-40B4-BE49-F238E27FC236}">
                <a16:creationId xmlns:a16="http://schemas.microsoft.com/office/drawing/2014/main" id="{AF919289-2EA2-4C71-9A03-1CB241D90CBF}"/>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IN" dirty="0"/>
              <a:t>T.S is the maximum point on IRC. But it along all other directions (except IRC) is a minimum. This is the characteristic of a saddle shaped surface and such a transition state is called a saddle point. </a:t>
            </a:r>
          </a:p>
          <a:p>
            <a:pPr>
              <a:buFont typeface="Wingdings" panose="05000000000000000000" pitchFamily="2" charset="2"/>
              <a:buChar char="v"/>
            </a:pPr>
            <a:r>
              <a:rPr lang="en-IN" dirty="0"/>
              <a:t>A point on a PES which is a maximum in one direction and minimum in all other directions is called a saddle point. They represent transition structures connecting two equilibrium states. </a:t>
            </a:r>
          </a:p>
          <a:p>
            <a:pPr marL="0" indent="0">
              <a:buNone/>
            </a:pPr>
            <a:r>
              <a:rPr lang="en-IN" dirty="0"/>
              <a:t>   Note </a:t>
            </a:r>
          </a:p>
          <a:p>
            <a:r>
              <a:rPr lang="en-IN" dirty="0"/>
              <a:t>Both Minima and saddle points are stationary points. Minima is a minimum in all directions but saddle point is a maximum along IRC and minimum along all other directions. </a:t>
            </a:r>
          </a:p>
        </p:txBody>
      </p:sp>
    </p:spTree>
    <p:extLst>
      <p:ext uri="{BB962C8B-B14F-4D97-AF65-F5344CB8AC3E}">
        <p14:creationId xmlns:p14="http://schemas.microsoft.com/office/powerpoint/2010/main" val="37320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3C43-E983-41F4-B10A-4592BA1F0727}"/>
              </a:ext>
            </a:extLst>
          </p:cNvPr>
          <p:cNvSpPr>
            <a:spLocks noGrp="1"/>
          </p:cNvSpPr>
          <p:nvPr>
            <p:ph type="title"/>
          </p:nvPr>
        </p:nvSpPr>
        <p:spPr/>
        <p:txBody>
          <a:bodyPr/>
          <a:lstStyle/>
          <a:p>
            <a:r>
              <a:rPr lang="en-IN" dirty="0"/>
              <a:t>topics</a:t>
            </a:r>
          </a:p>
        </p:txBody>
      </p:sp>
      <p:sp>
        <p:nvSpPr>
          <p:cNvPr id="3" name="Content Placeholder 2">
            <a:extLst>
              <a:ext uri="{FF2B5EF4-FFF2-40B4-BE49-F238E27FC236}">
                <a16:creationId xmlns:a16="http://schemas.microsoft.com/office/drawing/2014/main" id="{320C7D2B-C892-40E3-B7B3-3F6ECA67CCA3}"/>
              </a:ext>
            </a:extLst>
          </p:cNvPr>
          <p:cNvSpPr>
            <a:spLocks noGrp="1"/>
          </p:cNvSpPr>
          <p:nvPr>
            <p:ph idx="1"/>
          </p:nvPr>
        </p:nvSpPr>
        <p:spPr/>
        <p:txBody>
          <a:bodyPr/>
          <a:lstStyle/>
          <a:p>
            <a:pPr marL="342900" indent="-342900">
              <a:buFont typeface="Wingdings" panose="05000000000000000000" pitchFamily="2" charset="2"/>
              <a:buChar char="Ø"/>
            </a:pPr>
            <a:r>
              <a:rPr lang="en-IN" dirty="0"/>
              <a:t>Conformational Search &amp; Geometry Optimisation</a:t>
            </a:r>
          </a:p>
          <a:p>
            <a:pPr marL="342900" indent="-342900">
              <a:buFont typeface="Wingdings" panose="05000000000000000000" pitchFamily="2" charset="2"/>
              <a:buChar char="Ø"/>
            </a:pPr>
            <a:r>
              <a:rPr lang="en-IN" dirty="0"/>
              <a:t>Potential Energy Surface</a:t>
            </a:r>
          </a:p>
          <a:p>
            <a:pPr marL="342900" indent="-342900">
              <a:buFont typeface="Wingdings" panose="05000000000000000000" pitchFamily="2" charset="2"/>
              <a:buChar char="Ø"/>
            </a:pPr>
            <a:r>
              <a:rPr lang="en-IN" dirty="0"/>
              <a:t>Global Minimum &amp; Local Minima</a:t>
            </a:r>
          </a:p>
          <a:p>
            <a:pPr marL="342900" indent="-342900">
              <a:buFont typeface="Wingdings" panose="05000000000000000000" pitchFamily="2" charset="2"/>
              <a:buChar char="Ø"/>
            </a:pPr>
            <a:r>
              <a:rPr lang="en-IN" dirty="0"/>
              <a:t>Saddle Point</a:t>
            </a:r>
          </a:p>
          <a:p>
            <a:pPr marL="0" indent="0">
              <a:buNone/>
            </a:pPr>
            <a:endParaRPr lang="en-IN" dirty="0"/>
          </a:p>
        </p:txBody>
      </p:sp>
    </p:spTree>
    <p:extLst>
      <p:ext uri="{BB962C8B-B14F-4D97-AF65-F5344CB8AC3E}">
        <p14:creationId xmlns:p14="http://schemas.microsoft.com/office/powerpoint/2010/main" val="281813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7F94-16EB-4E15-9BF9-75D9FF07C740}"/>
              </a:ext>
            </a:extLst>
          </p:cNvPr>
          <p:cNvSpPr>
            <a:spLocks noGrp="1"/>
          </p:cNvSpPr>
          <p:nvPr>
            <p:ph type="title"/>
          </p:nvPr>
        </p:nvSpPr>
        <p:spPr/>
        <p:txBody>
          <a:bodyPr/>
          <a:lstStyle/>
          <a:p>
            <a:r>
              <a:rPr lang="en-IN" dirty="0"/>
              <a:t>Energy &amp; geometry</a:t>
            </a:r>
          </a:p>
        </p:txBody>
      </p:sp>
      <p:sp>
        <p:nvSpPr>
          <p:cNvPr id="3" name="Content Placeholder 2">
            <a:extLst>
              <a:ext uri="{FF2B5EF4-FFF2-40B4-BE49-F238E27FC236}">
                <a16:creationId xmlns:a16="http://schemas.microsoft.com/office/drawing/2014/main" id="{55D2C429-78D9-4CB8-AF5B-0B599A6FEBC4}"/>
              </a:ext>
            </a:extLst>
          </p:cNvPr>
          <p:cNvSpPr>
            <a:spLocks noGrp="1"/>
          </p:cNvSpPr>
          <p:nvPr>
            <p:ph idx="1"/>
          </p:nvPr>
        </p:nvSpPr>
        <p:spPr/>
        <p:txBody>
          <a:bodyPr/>
          <a:lstStyle/>
          <a:p>
            <a:pPr>
              <a:buFont typeface="Wingdings" panose="05000000000000000000" pitchFamily="2" charset="2"/>
              <a:buChar char="v"/>
            </a:pPr>
            <a:r>
              <a:rPr lang="en-IN" dirty="0"/>
              <a:t>Each Structure with a given geometry has an associated energy</a:t>
            </a:r>
          </a:p>
          <a:p>
            <a:pPr>
              <a:buFont typeface="Wingdings" panose="05000000000000000000" pitchFamily="2" charset="2"/>
              <a:buChar char="v"/>
            </a:pPr>
            <a:r>
              <a:rPr lang="en-IN" dirty="0"/>
              <a:t>This energy changes with geometry</a:t>
            </a:r>
          </a:p>
          <a:p>
            <a:pPr>
              <a:buFont typeface="Wingdings" panose="05000000000000000000" pitchFamily="2" charset="2"/>
              <a:buChar char="v"/>
            </a:pPr>
            <a:r>
              <a:rPr lang="en-IN" dirty="0"/>
              <a:t>The most stable geometry is the one which yields minimum energy </a:t>
            </a:r>
          </a:p>
          <a:p>
            <a:endParaRPr lang="en-IN" dirty="0"/>
          </a:p>
        </p:txBody>
      </p:sp>
    </p:spTree>
    <p:extLst>
      <p:ext uri="{BB962C8B-B14F-4D97-AF65-F5344CB8AC3E}">
        <p14:creationId xmlns:p14="http://schemas.microsoft.com/office/powerpoint/2010/main" val="38200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8314-FE2B-46CF-9186-C93E0F58FB78}"/>
              </a:ext>
            </a:extLst>
          </p:cNvPr>
          <p:cNvSpPr>
            <a:spLocks noGrp="1"/>
          </p:cNvSpPr>
          <p:nvPr>
            <p:ph type="title"/>
          </p:nvPr>
        </p:nvSpPr>
        <p:spPr/>
        <p:txBody>
          <a:bodyPr/>
          <a:lstStyle/>
          <a:p>
            <a:r>
              <a:rPr lang="en-IN" u="sng" dirty="0">
                <a:effectLst/>
              </a:rPr>
              <a:t>Geometry Optimisation </a:t>
            </a:r>
            <a:br>
              <a:rPr lang="en-IN" dirty="0">
                <a:effectLst/>
              </a:rPr>
            </a:br>
            <a:endParaRPr lang="en-IN" dirty="0"/>
          </a:p>
        </p:txBody>
      </p:sp>
      <p:sp>
        <p:nvSpPr>
          <p:cNvPr id="3" name="Content Placeholder 2">
            <a:extLst>
              <a:ext uri="{FF2B5EF4-FFF2-40B4-BE49-F238E27FC236}">
                <a16:creationId xmlns:a16="http://schemas.microsoft.com/office/drawing/2014/main" id="{DC552CD2-014B-4749-B6AF-C05C5C19485F}"/>
              </a:ext>
            </a:extLst>
          </p:cNvPr>
          <p:cNvSpPr>
            <a:spLocks noGrp="1"/>
          </p:cNvSpPr>
          <p:nvPr>
            <p:ph idx="1"/>
          </p:nvPr>
        </p:nvSpPr>
        <p:spPr/>
        <p:txBody>
          <a:bodyPr/>
          <a:lstStyle/>
          <a:p>
            <a:r>
              <a:rPr lang="en-IN" dirty="0">
                <a:effectLst/>
              </a:rPr>
              <a:t>Its objective is to find an atomic arrangement (geometry) which makes the molecule most stable. </a:t>
            </a:r>
            <a:r>
              <a:rPr lang="en-IN" dirty="0" err="1">
                <a:effectLst/>
              </a:rPr>
              <a:t>ie</a:t>
            </a:r>
            <a:r>
              <a:rPr lang="en-IN" dirty="0">
                <a:effectLst/>
              </a:rPr>
              <a:t> Lowest energy.</a:t>
            </a:r>
          </a:p>
          <a:p>
            <a:r>
              <a:rPr lang="en-IN" dirty="0">
                <a:effectLst/>
              </a:rPr>
              <a:t>Here we check for the lowest possible energy of a molecule.</a:t>
            </a:r>
          </a:p>
          <a:p>
            <a:r>
              <a:rPr lang="en-IN" dirty="0">
                <a:effectLst/>
              </a:rPr>
              <a:t>And this is achieved by creating a “</a:t>
            </a:r>
            <a:r>
              <a:rPr lang="en-IN" b="1" i="1" dirty="0">
                <a:effectLst/>
              </a:rPr>
              <a:t>Potential Energy Surface”</a:t>
            </a:r>
          </a:p>
          <a:p>
            <a:endParaRPr lang="en-IN" dirty="0"/>
          </a:p>
        </p:txBody>
      </p:sp>
    </p:spTree>
    <p:extLst>
      <p:ext uri="{BB962C8B-B14F-4D97-AF65-F5344CB8AC3E}">
        <p14:creationId xmlns:p14="http://schemas.microsoft.com/office/powerpoint/2010/main" val="13907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6FD8-ED4A-4954-BD14-5FC79D891765}"/>
              </a:ext>
            </a:extLst>
          </p:cNvPr>
          <p:cNvSpPr>
            <a:spLocks noGrp="1"/>
          </p:cNvSpPr>
          <p:nvPr>
            <p:ph type="title"/>
          </p:nvPr>
        </p:nvSpPr>
        <p:spPr/>
        <p:txBody>
          <a:bodyPr/>
          <a:lstStyle/>
          <a:p>
            <a:r>
              <a:rPr lang="en-IN" u="sng" dirty="0">
                <a:effectLst/>
              </a:rPr>
              <a:t>Potential Energy Surface</a:t>
            </a:r>
            <a:br>
              <a:rPr lang="en-IN" i="1" dirty="0">
                <a:effectLst/>
              </a:rPr>
            </a:br>
            <a:endParaRPr lang="en-IN" dirty="0"/>
          </a:p>
        </p:txBody>
      </p:sp>
      <p:sp>
        <p:nvSpPr>
          <p:cNvPr id="3" name="Content Placeholder 2">
            <a:extLst>
              <a:ext uri="{FF2B5EF4-FFF2-40B4-BE49-F238E27FC236}">
                <a16:creationId xmlns:a16="http://schemas.microsoft.com/office/drawing/2014/main" id="{5F7F3518-5273-47F3-846F-394C733E7AA3}"/>
              </a:ext>
            </a:extLst>
          </p:cNvPr>
          <p:cNvSpPr>
            <a:spLocks noGrp="1"/>
          </p:cNvSpPr>
          <p:nvPr>
            <p:ph idx="1"/>
          </p:nvPr>
        </p:nvSpPr>
        <p:spPr/>
        <p:txBody>
          <a:bodyPr>
            <a:normAutofit lnSpcReduction="10000"/>
          </a:bodyPr>
          <a:lstStyle/>
          <a:p>
            <a:r>
              <a:rPr lang="en-IN" dirty="0"/>
              <a:t>PES is a mathematical relationship between different molecular geometries and their corresponding energies.</a:t>
            </a:r>
          </a:p>
          <a:p>
            <a:r>
              <a:rPr lang="en-IN" dirty="0"/>
              <a:t>The values are displayed on a 3 D graph</a:t>
            </a:r>
          </a:p>
          <a:p>
            <a:r>
              <a:rPr lang="en-IN" dirty="0"/>
              <a:t>Where 3 dimensions represent </a:t>
            </a:r>
          </a:p>
          <a:p>
            <a:endParaRPr lang="en-IN" dirty="0"/>
          </a:p>
          <a:p>
            <a:r>
              <a:rPr lang="en-IN" dirty="0"/>
              <a:t>Bond Angle</a:t>
            </a:r>
          </a:p>
          <a:p>
            <a:r>
              <a:rPr lang="en-IN" dirty="0"/>
              <a:t>Bond Length</a:t>
            </a:r>
          </a:p>
          <a:p>
            <a:r>
              <a:rPr lang="en-IN" dirty="0"/>
              <a:t>Hartree- </a:t>
            </a:r>
            <a:r>
              <a:rPr lang="en-IN" dirty="0" err="1"/>
              <a:t>Fock</a:t>
            </a:r>
            <a:r>
              <a:rPr lang="en-IN" dirty="0"/>
              <a:t> Energy</a:t>
            </a:r>
          </a:p>
        </p:txBody>
      </p:sp>
    </p:spTree>
    <p:extLst>
      <p:ext uri="{BB962C8B-B14F-4D97-AF65-F5344CB8AC3E}">
        <p14:creationId xmlns:p14="http://schemas.microsoft.com/office/powerpoint/2010/main" val="145313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BC80-C433-4A58-9298-788857CA6812}"/>
              </a:ext>
            </a:extLst>
          </p:cNvPr>
          <p:cNvSpPr>
            <a:spLocks noGrp="1"/>
          </p:cNvSpPr>
          <p:nvPr>
            <p:ph type="title"/>
          </p:nvPr>
        </p:nvSpPr>
        <p:spPr/>
        <p:txBody>
          <a:bodyPr/>
          <a:lstStyle/>
          <a:p>
            <a:r>
              <a:rPr lang="en-IN" dirty="0"/>
              <a:t>Diatomic molecule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29D20E-34DD-4BF2-8F70-D3FAFB80F572}"/>
                  </a:ext>
                </a:extLst>
              </p:cNvPr>
              <p:cNvSpPr>
                <a:spLocks noGrp="1"/>
              </p:cNvSpPr>
              <p:nvPr>
                <p:ph idx="1"/>
              </p:nvPr>
            </p:nvSpPr>
            <p:spPr/>
            <p:txBody>
              <a:bodyPr/>
              <a:lstStyle/>
              <a:p>
                <a:r>
                  <a:rPr lang="en-IN" dirty="0"/>
                  <a:t>Consider Hydrogen Molecule</a:t>
                </a:r>
              </a:p>
              <a:p>
                <a:r>
                  <a:rPr lang="en-IN" dirty="0"/>
                  <a:t>Simplest system </a:t>
                </a:r>
              </a:p>
              <a:p>
                <a:r>
                  <a:rPr lang="en-IN" dirty="0"/>
                  <a:t>We only need to consider the bond length.(</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𝑟</m:t>
                        </m:r>
                      </m:e>
                      <m:sub>
                        <m:r>
                          <a:rPr lang="en-IN" i="1">
                            <a:latin typeface="Cambria Math" panose="02040503050406030204" pitchFamily="18" charset="0"/>
                          </a:rPr>
                          <m:t>1</m:t>
                        </m:r>
                      </m:sub>
                    </m:sSub>
                  </m:oMath>
                </a14:m>
                <a:r>
                  <a:rPr lang="en-IN" dirty="0"/>
                  <a:t>)</a:t>
                </a:r>
              </a:p>
              <a:p>
                <a:r>
                  <a:rPr lang="en-IN" dirty="0"/>
                  <a:t>Energy of the molecule varies as we shorten or lengthen the bond </a:t>
                </a:r>
              </a:p>
              <a:p>
                <a:r>
                  <a:rPr lang="en-IN" dirty="0"/>
                  <a:t>We need two axes to represent the energy (E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𝑟</m:t>
                        </m:r>
                      </m:e>
                      <m:sub>
                        <m:r>
                          <a:rPr lang="en-IN" i="1">
                            <a:latin typeface="Cambria Math" panose="02040503050406030204" pitchFamily="18" charset="0"/>
                          </a:rPr>
                          <m:t>1</m:t>
                        </m:r>
                      </m:sub>
                    </m:sSub>
                  </m:oMath>
                </a14:m>
                <a:r>
                  <a:rPr lang="en-IN" dirty="0"/>
                  <a:t>)</a:t>
                </a:r>
              </a:p>
              <a:p>
                <a:r>
                  <a:rPr lang="en-IN" dirty="0"/>
                  <a:t>Therefore we get a 1 D PES on a 2 D graph</a:t>
                </a:r>
              </a:p>
            </p:txBody>
          </p:sp>
        </mc:Choice>
        <mc:Fallback xmlns="">
          <p:sp>
            <p:nvSpPr>
              <p:cNvPr id="3" name="Content Placeholder 2">
                <a:extLst>
                  <a:ext uri="{FF2B5EF4-FFF2-40B4-BE49-F238E27FC236}">
                    <a16:creationId xmlns:a16="http://schemas.microsoft.com/office/drawing/2014/main" id="{9529D20E-34DD-4BF2-8F70-D3FAFB80F572}"/>
                  </a:ext>
                </a:extLst>
              </p:cNvPr>
              <p:cNvSpPr>
                <a:spLocks noGrp="1" noRot="1" noChangeAspect="1" noMove="1" noResize="1" noEditPoints="1" noAdjustHandles="1" noChangeArrowheads="1" noChangeShapeType="1" noTextEdit="1"/>
              </p:cNvSpPr>
              <p:nvPr>
                <p:ph idx="1"/>
              </p:nvPr>
            </p:nvSpPr>
            <p:spPr>
              <a:blipFill>
                <a:blip r:embed="rId2"/>
                <a:stretch>
                  <a:fillRect l="-648" t="-330"/>
                </a:stretch>
              </a:blipFill>
            </p:spPr>
            <p:txBody>
              <a:bodyPr/>
              <a:lstStyle/>
              <a:p>
                <a:r>
                  <a:rPr lang="en-IN">
                    <a:noFill/>
                  </a:rPr>
                  <a:t> </a:t>
                </a:r>
              </a:p>
            </p:txBody>
          </p:sp>
        </mc:Fallback>
      </mc:AlternateContent>
    </p:spTree>
    <p:extLst>
      <p:ext uri="{BB962C8B-B14F-4D97-AF65-F5344CB8AC3E}">
        <p14:creationId xmlns:p14="http://schemas.microsoft.com/office/powerpoint/2010/main" val="91427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993A-9C01-444C-BDED-88FE5876D5DF}"/>
              </a:ext>
            </a:extLst>
          </p:cNvPr>
          <p:cNvSpPr>
            <a:spLocks noGrp="1"/>
          </p:cNvSpPr>
          <p:nvPr>
            <p:ph type="title"/>
          </p:nvPr>
        </p:nvSpPr>
        <p:spPr/>
        <p:txBody>
          <a:bodyPr>
            <a:normAutofit/>
          </a:bodyPr>
          <a:lstStyle/>
          <a:p>
            <a:r>
              <a:rPr lang="en-IN" dirty="0"/>
              <a:t>1 D PES represented in a 2 d graph</a:t>
            </a:r>
            <a:br>
              <a:rPr lang="en-IN" dirty="0"/>
            </a:br>
            <a:endParaRPr lang="en-IN" dirty="0"/>
          </a:p>
        </p:txBody>
      </p:sp>
      <p:pic>
        <p:nvPicPr>
          <p:cNvPr id="5" name="Content Placeholder 4">
            <a:extLst>
              <a:ext uri="{FF2B5EF4-FFF2-40B4-BE49-F238E27FC236}">
                <a16:creationId xmlns:a16="http://schemas.microsoft.com/office/drawing/2014/main" id="{155AC07C-503B-4126-B383-9784C58899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418" y="2155451"/>
            <a:ext cx="5078437" cy="4203146"/>
          </a:xfrm>
        </p:spPr>
      </p:pic>
    </p:spTree>
    <p:extLst>
      <p:ext uri="{BB962C8B-B14F-4D97-AF65-F5344CB8AC3E}">
        <p14:creationId xmlns:p14="http://schemas.microsoft.com/office/powerpoint/2010/main" val="203071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6BBE-0EFA-493A-97BF-416AC46A9A22}"/>
              </a:ext>
            </a:extLst>
          </p:cNvPr>
          <p:cNvSpPr>
            <a:spLocks noGrp="1"/>
          </p:cNvSpPr>
          <p:nvPr>
            <p:ph type="title"/>
          </p:nvPr>
        </p:nvSpPr>
        <p:spPr/>
        <p:txBody>
          <a:bodyPr/>
          <a:lstStyle/>
          <a:p>
            <a:r>
              <a:rPr lang="en-IN" dirty="0"/>
              <a:t>The graph</a:t>
            </a:r>
          </a:p>
        </p:txBody>
      </p:sp>
      <p:sp>
        <p:nvSpPr>
          <p:cNvPr id="3" name="Content Placeholder 2">
            <a:extLst>
              <a:ext uri="{FF2B5EF4-FFF2-40B4-BE49-F238E27FC236}">
                <a16:creationId xmlns:a16="http://schemas.microsoft.com/office/drawing/2014/main" id="{A1F677F8-CD3A-46B8-81A7-951D20853AFB}"/>
              </a:ext>
            </a:extLst>
          </p:cNvPr>
          <p:cNvSpPr>
            <a:spLocks noGrp="1"/>
          </p:cNvSpPr>
          <p:nvPr>
            <p:ph idx="1"/>
          </p:nvPr>
        </p:nvSpPr>
        <p:spPr/>
        <p:txBody>
          <a:bodyPr/>
          <a:lstStyle/>
          <a:p>
            <a:r>
              <a:rPr lang="en-IN" dirty="0"/>
              <a:t>1 D PES represented on a 2 D graph</a:t>
            </a:r>
          </a:p>
          <a:p>
            <a:r>
              <a:rPr lang="en-IN" dirty="0"/>
              <a:t>1 D PES since only one parameter( bond length varies)</a:t>
            </a:r>
          </a:p>
        </p:txBody>
      </p:sp>
    </p:spTree>
    <p:extLst>
      <p:ext uri="{BB962C8B-B14F-4D97-AF65-F5344CB8AC3E}">
        <p14:creationId xmlns:p14="http://schemas.microsoft.com/office/powerpoint/2010/main" val="155505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7EA6-4B44-4977-B5C3-05527103DB4C}"/>
              </a:ext>
            </a:extLst>
          </p:cNvPr>
          <p:cNvSpPr>
            <a:spLocks noGrp="1"/>
          </p:cNvSpPr>
          <p:nvPr>
            <p:ph type="title"/>
          </p:nvPr>
        </p:nvSpPr>
        <p:spPr/>
        <p:txBody>
          <a:bodyPr/>
          <a:lstStyle/>
          <a:p>
            <a:r>
              <a:rPr lang="en-IN" dirty="0"/>
              <a:t>Water Molecule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832AD0-EFEF-4DB9-970E-5E61135F202B}"/>
                  </a:ext>
                </a:extLst>
              </p:cNvPr>
              <p:cNvSpPr>
                <a:spLocks noGrp="1"/>
              </p:cNvSpPr>
              <p:nvPr>
                <p:ph idx="1"/>
              </p:nvPr>
            </p:nvSpPr>
            <p:spPr/>
            <p:txBody>
              <a:bodyPr/>
              <a:lstStyle/>
              <a:p>
                <a:r>
                  <a:rPr lang="en-IN" dirty="0"/>
                  <a:t>3 atom system</a:t>
                </a:r>
              </a:p>
              <a:p>
                <a:r>
                  <a:rPr lang="en-IN" dirty="0"/>
                  <a:t>Both hydrogens are identical</a:t>
                </a:r>
              </a:p>
              <a:p>
                <a:r>
                  <a:rPr lang="en-IN" dirty="0"/>
                  <a:t>Energy depends on O-H bond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𝑟</m:t>
                        </m:r>
                      </m:e>
                      <m:sub>
                        <m:r>
                          <a:rPr lang="en-IN" i="1">
                            <a:latin typeface="Cambria Math" panose="02040503050406030204" pitchFamily="18" charset="0"/>
                          </a:rPr>
                          <m:t>1</m:t>
                        </m:r>
                      </m:sub>
                    </m:sSub>
                  </m:oMath>
                </a14:m>
                <a:r>
                  <a:rPr lang="en-IN" dirty="0"/>
                  <a:t>)  length and H-O-H  (Ø)  bond angle</a:t>
                </a:r>
              </a:p>
              <a:p>
                <a:r>
                  <a:rPr lang="en-IN" dirty="0"/>
                  <a:t> we need 3 axes to represent this molecule (E,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𝑟</m:t>
                        </m:r>
                      </m:e>
                      <m:sub>
                        <m:r>
                          <a:rPr lang="en-IN" i="1">
                            <a:latin typeface="Cambria Math" panose="02040503050406030204" pitchFamily="18" charset="0"/>
                          </a:rPr>
                          <m:t>1</m:t>
                        </m:r>
                      </m:sub>
                    </m:sSub>
                  </m:oMath>
                </a14:m>
                <a:r>
                  <a:rPr lang="en-IN" dirty="0"/>
                  <a:t>, Ø)</a:t>
                </a:r>
              </a:p>
              <a:p>
                <a:r>
                  <a:rPr lang="en-IN" dirty="0"/>
                  <a:t>Therefore we get a 2 D PES on a 3D graph</a:t>
                </a:r>
              </a:p>
              <a:p>
                <a:endParaRPr lang="en-IN" dirty="0"/>
              </a:p>
            </p:txBody>
          </p:sp>
        </mc:Choice>
        <mc:Fallback xmlns="">
          <p:sp>
            <p:nvSpPr>
              <p:cNvPr id="3" name="Content Placeholder 2">
                <a:extLst>
                  <a:ext uri="{FF2B5EF4-FFF2-40B4-BE49-F238E27FC236}">
                    <a16:creationId xmlns:a16="http://schemas.microsoft.com/office/drawing/2014/main" id="{2C832AD0-EFEF-4DB9-970E-5E61135F202B}"/>
                  </a:ext>
                </a:extLst>
              </p:cNvPr>
              <p:cNvSpPr>
                <a:spLocks noGrp="1" noRot="1" noChangeAspect="1" noMove="1" noResize="1" noEditPoints="1" noAdjustHandles="1" noChangeArrowheads="1" noChangeShapeType="1" noTextEdit="1"/>
              </p:cNvSpPr>
              <p:nvPr>
                <p:ph idx="1"/>
              </p:nvPr>
            </p:nvSpPr>
            <p:spPr>
              <a:blipFill>
                <a:blip r:embed="rId2"/>
                <a:stretch>
                  <a:fillRect l="-648" t="-330"/>
                </a:stretch>
              </a:blipFill>
            </p:spPr>
            <p:txBody>
              <a:bodyPr/>
              <a:lstStyle/>
              <a:p>
                <a:r>
                  <a:rPr lang="en-IN">
                    <a:noFill/>
                  </a:rPr>
                  <a:t> </a:t>
                </a:r>
              </a:p>
            </p:txBody>
          </p:sp>
        </mc:Fallback>
      </mc:AlternateContent>
    </p:spTree>
    <p:extLst>
      <p:ext uri="{BB962C8B-B14F-4D97-AF65-F5344CB8AC3E}">
        <p14:creationId xmlns:p14="http://schemas.microsoft.com/office/powerpoint/2010/main" val="6482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
  <TotalTime>238</TotalTime>
  <Words>746</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Bookman Old Style</vt:lpstr>
      <vt:lpstr>Cambria Math</vt:lpstr>
      <vt:lpstr>Rockwell</vt:lpstr>
      <vt:lpstr>Wingdings</vt:lpstr>
      <vt:lpstr>Damask</vt:lpstr>
      <vt:lpstr>Computational Chemistry Semester ii m.sc chemistry M.g university Kottayam</vt:lpstr>
      <vt:lpstr>topics</vt:lpstr>
      <vt:lpstr>Energy &amp; geometry</vt:lpstr>
      <vt:lpstr>Geometry Optimisation  </vt:lpstr>
      <vt:lpstr>Potential Energy Surface </vt:lpstr>
      <vt:lpstr>Diatomic molecule</vt:lpstr>
      <vt:lpstr>1 D PES represented in a 2 d graph </vt:lpstr>
      <vt:lpstr>The graph</vt:lpstr>
      <vt:lpstr>Water Molecule</vt:lpstr>
      <vt:lpstr>HOF  Molecule</vt:lpstr>
      <vt:lpstr>Stationary points</vt:lpstr>
      <vt:lpstr>Ozone- cyclic ozone</vt:lpstr>
      <vt:lpstr>PowerPoint Presentation</vt:lpstr>
      <vt:lpstr>Exploring the graph</vt:lpstr>
      <vt:lpstr>Saddle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Chemistry Semester ii m.sc chemistry M.g university </dc:title>
  <dc:creator>Windows User</dc:creator>
  <cp:lastModifiedBy>ABY JIMSON</cp:lastModifiedBy>
  <cp:revision>19</cp:revision>
  <dcterms:created xsi:type="dcterms:W3CDTF">2020-06-05T15:02:38Z</dcterms:created>
  <dcterms:modified xsi:type="dcterms:W3CDTF">2020-07-25T11:52:08Z</dcterms:modified>
</cp:coreProperties>
</file>